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7" r:id="rId2"/>
    <p:sldId id="285" r:id="rId3"/>
    <p:sldId id="257" r:id="rId4"/>
    <p:sldId id="280" r:id="rId5"/>
    <p:sldId id="281" r:id="rId6"/>
    <p:sldId id="282" r:id="rId7"/>
    <p:sldId id="261" r:id="rId8"/>
    <p:sldId id="263" r:id="rId9"/>
    <p:sldId id="265" r:id="rId10"/>
    <p:sldId id="266" r:id="rId11"/>
    <p:sldId id="267" r:id="rId12"/>
    <p:sldId id="268" r:id="rId13"/>
    <p:sldId id="283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657F9-C0CF-4E82-AAF9-135592A9DA5E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6A3DC5-8C8D-4B7A-B001-8F76D950AA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6A3DC5-8C8D-4B7A-B001-8F76D950AAA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ussia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en.wikipedia.org/wiki/Germany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Md. Mainul Hoque\Desktop\SIDDIQUE\animated_yellow_rose_graphics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709738"/>
            <a:ext cx="6019800" cy="484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286000" y="0"/>
            <a:ext cx="3733800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11500" b="1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bd ntrca 0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676400"/>
              <a:ext cx="3429000" cy="35814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13800" dirty="0" smtClean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rPr>
                <a:t>উপস্থাপনায়</a:t>
              </a:r>
              <a:endParaRPr lang="en-US" sz="138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5257800"/>
              <a:ext cx="9144000" cy="1600200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429000" y="1676400"/>
              <a:ext cx="5715000" cy="3581400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4000" b="1" dirty="0" smtClean="0">
                  <a:solidFill>
                    <a:srgbClr val="C00000"/>
                  </a:solidFill>
                </a:rPr>
                <a:t>বাসুদেব পাল</a:t>
              </a:r>
            </a:p>
            <a:p>
              <a:pPr algn="ctr"/>
              <a:r>
                <a:rPr lang="bn-BD" sz="4000" b="1" dirty="0" smtClean="0">
                  <a:solidFill>
                    <a:srgbClr val="C00000"/>
                  </a:solidFill>
                </a:rPr>
                <a:t>সহঃ শিক্ষক(গণিত)</a:t>
              </a:r>
            </a:p>
            <a:p>
              <a:pPr algn="ctr"/>
              <a:r>
                <a:rPr lang="bn-BD" sz="4000" b="1" dirty="0" smtClean="0">
                  <a:solidFill>
                    <a:srgbClr val="C00000"/>
                  </a:solidFill>
                </a:rPr>
                <a:t>চাকশ্রী এ.বি.সি. মাধ্যমিক বিদ্যালয় রামপাল, বাগেরহাট।</a:t>
              </a:r>
              <a:endParaRPr lang="en-US" sz="4000" b="1" dirty="0" smtClean="0">
                <a:solidFill>
                  <a:srgbClr val="C00000"/>
                </a:solidFill>
              </a:endParaRPr>
            </a:p>
            <a:p>
              <a:pPr algn="ctr"/>
              <a:r>
                <a:rPr lang="en-US" sz="2800" b="1" u="sng" dirty="0" smtClean="0">
                  <a:solidFill>
                    <a:srgbClr val="C00000"/>
                  </a:solidFill>
                </a:rPr>
                <a:t>Email – bdpaul38@gmail.com</a:t>
              </a:r>
              <a:endParaRPr lang="bn-BD" sz="2800" b="1" u="sng" dirty="0" smtClean="0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rgbClr val="CCFFCC"/>
          </a:solidFill>
          <a:ln>
            <a:solidFill>
              <a:srgbClr val="003300"/>
            </a:solidFill>
          </a:ln>
        </p:spPr>
        <p:txBody>
          <a:bodyPr>
            <a:normAutofit fontScale="90000"/>
          </a:bodyPr>
          <a:lstStyle/>
          <a:p>
            <a:r>
              <a:rPr lang="bn-BD" sz="4000" b="1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নিচের ছবিগুলো ধরন/প্রকার অনুযায়ী সাজাও</a:t>
            </a:r>
            <a:endParaRPr lang="en-US" sz="4000" b="1">
              <a:solidFill>
                <a:srgbClr val="00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6537325"/>
            <a:ext cx="18557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200"/>
              <a:t>washingtonmonthly.com </a:t>
            </a: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914400"/>
            <a:ext cx="119062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990600"/>
            <a:ext cx="11334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3810000" y="6583363"/>
            <a:ext cx="14001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200"/>
              <a:t>countryliving.com </a:t>
            </a: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1676400" y="6583363"/>
            <a:ext cx="11303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200"/>
              <a:t>polyvore.com </a:t>
            </a:r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6553200" y="6583363"/>
            <a:ext cx="25288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200"/>
              <a:t>germanvillagemedia.blogspot.com </a:t>
            </a:r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2667000" y="6583363"/>
            <a:ext cx="12985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200"/>
              <a:t>dinerwares.com </a:t>
            </a:r>
          </a:p>
        </p:txBody>
      </p:sp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990600"/>
            <a:ext cx="1009650" cy="1457325"/>
          </a:xfrm>
          <a:prstGeom prst="rect">
            <a:avLst/>
          </a:prstGeom>
          <a:noFill/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6400" y="990600"/>
            <a:ext cx="10636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38" name="Rectangle 18"/>
          <p:cNvSpPr>
            <a:spLocks noChangeArrowheads="1"/>
          </p:cNvSpPr>
          <p:nvPr/>
        </p:nvSpPr>
        <p:spPr bwMode="auto">
          <a:xfrm>
            <a:off x="5181600" y="6583363"/>
            <a:ext cx="14414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200"/>
              <a:t>jewellerygem.com </a:t>
            </a:r>
          </a:p>
        </p:txBody>
      </p:sp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914400"/>
            <a:ext cx="13430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45" name="Picture 2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86400" y="1066800"/>
            <a:ext cx="105727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46" name="AutoShape 26"/>
          <p:cNvSpPr>
            <a:spLocks noChangeArrowheads="1"/>
          </p:cNvSpPr>
          <p:nvPr/>
        </p:nvSpPr>
        <p:spPr bwMode="auto">
          <a:xfrm rot="5400000">
            <a:off x="1028700" y="3543300"/>
            <a:ext cx="2209800" cy="3810000"/>
          </a:xfrm>
          <a:prstGeom prst="flowChartDelay">
            <a:avLst/>
          </a:prstGeom>
          <a:solidFill>
            <a:schemeClr val="accent1">
              <a:alpha val="0"/>
            </a:schemeClr>
          </a:solidFill>
          <a:ln w="1270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47" name="AutoShape 27"/>
          <p:cNvSpPr>
            <a:spLocks noChangeArrowheads="1"/>
          </p:cNvSpPr>
          <p:nvPr/>
        </p:nvSpPr>
        <p:spPr bwMode="auto">
          <a:xfrm rot="5400000">
            <a:off x="5562600" y="3048000"/>
            <a:ext cx="2133600" cy="4724400"/>
          </a:xfrm>
          <a:prstGeom prst="flowChartDelay">
            <a:avLst/>
          </a:prstGeom>
          <a:solidFill>
            <a:schemeClr val="accent1">
              <a:alpha val="0"/>
            </a:schemeClr>
          </a:solidFill>
          <a:ln w="127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5148" name="Picture 2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58000" y="990600"/>
            <a:ext cx="91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57 0.08204 L 0.00157 0.5701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5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1271 L -0.15677 0.5784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" y="2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13081E-6 L -0.28333 0.5213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" y="2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649 0.00555 L 0.30035 0.5324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" y="2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13 0.00485 L 0.15625 0.5199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2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0.05061 L -0.12865 0.5387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" y="2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17 0.10539 L 0.1125 0.5269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2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6" grpId="0" animBg="1"/>
      <p:bldP spid="514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ফার্নিচারের সেট</a:t>
            </a:r>
            <a:endParaRPr lang="en-US" sz="6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Store_Furniture_Interior_Furnishin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ডিনার সেট</a:t>
            </a:r>
            <a:endParaRPr lang="en-US" sz="7200" dirty="0">
              <a:solidFill>
                <a:schemeClr val="accent6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tea se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19200" y="1600200"/>
            <a:ext cx="11963400" cy="5602654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কম্পিউটারের বিভিন্ন অংশের সেট</a:t>
            </a: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computer-parts-hardwar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04800" y="1600200"/>
            <a:ext cx="9448800" cy="570801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0"/>
            <a:ext cx="8229600" cy="4953000"/>
          </a:xfrm>
        </p:spPr>
        <p:txBody>
          <a:bodyPr>
            <a:normAutofit fontScale="85000" lnSpcReduction="20000"/>
          </a:bodyPr>
          <a:lstStyle/>
          <a:p>
            <a:pPr algn="ctr">
              <a:buFontTx/>
              <a:buNone/>
            </a:pPr>
            <a:r>
              <a:rPr lang="bn-BD" sz="38900" dirty="0">
                <a:latin typeface="NikoshBAN" pitchFamily="2" charset="0"/>
                <a:cs typeface="NikoshBAN" pitchFamily="2" charset="0"/>
              </a:rPr>
              <a:t>সেট</a:t>
            </a:r>
            <a:endParaRPr lang="en-US" sz="38900" dirty="0">
              <a:latin typeface="NikoshBAN" pitchFamily="2" charset="0"/>
              <a:cs typeface="NikoshBAN" pitchFamily="2" charset="0"/>
            </a:endParaRPr>
          </a:p>
          <a:p>
            <a:pPr algn="ctr">
              <a:buFontTx/>
              <a:buNone/>
            </a:pPr>
            <a:r>
              <a:rPr lang="bn-BD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bn-BD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সাধারণ ধারণা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ও </a:t>
            </a:r>
            <a:r>
              <a:rPr lang="bn-BD" dirty="0">
                <a:solidFill>
                  <a:schemeClr val="hlink"/>
                </a:solidFill>
                <a:latin typeface="NikoshBAN" pitchFamily="2" charset="0"/>
                <a:cs typeface="NikoshBAN" pitchFamily="2" charset="0"/>
              </a:rPr>
              <a:t>সেট প্রকাশ পদ্ধতি</a:t>
            </a:r>
            <a:r>
              <a:rPr lang="bn-BD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sz="800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8000"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>
                <a:latin typeface="NikoshBAN" pitchFamily="2" charset="0"/>
                <a:cs typeface="NikoshBAN" pitchFamily="2" charset="0"/>
              </a:rPr>
              <a:t>প্রত্যাশা</a:t>
            </a:r>
            <a:endParaRPr lang="en-US" sz="80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 এ পাঠ শেষে শিক্ষার্থীরা – 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সেটের </a:t>
            </a:r>
            <a:r>
              <a:rPr lang="bn-BD" sz="40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দিতে পারবে।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সেট </a:t>
            </a:r>
            <a:r>
              <a:rPr lang="en-US" b="1" dirty="0">
                <a:solidFill>
                  <a:srgbClr val="92D050"/>
                </a:solidFill>
                <a:latin typeface="Times New Roman" pitchFamily="18" charset="0"/>
                <a:cs typeface="NikoshBAN" pitchFamily="2" charset="0"/>
              </a:rPr>
              <a:t>Notation</a:t>
            </a:r>
            <a:r>
              <a:rPr lang="en-US" sz="4000" dirty="0">
                <a:latin typeface="Times New Roman" pitchFamily="18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bn-BD" sz="4000" b="1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সদস্য</a:t>
            </a:r>
            <a:r>
              <a:rPr lang="bn-BD" sz="40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সম্পর্কে বর্ণনা করতে পারবে।</a:t>
            </a:r>
          </a:p>
          <a:p>
            <a:pPr marL="609600" indent="-609600">
              <a:lnSpc>
                <a:spcPct val="90000"/>
              </a:lnSpc>
              <a:buFontTx/>
              <a:buAutoNum type="arabicPeriod"/>
            </a:pPr>
            <a:r>
              <a:rPr lang="bn-BD" sz="4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সেট </a:t>
            </a:r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প্রকাশের </a:t>
            </a:r>
            <a:r>
              <a:rPr lang="bn-BD" sz="4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গুলো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করতে ও প্রত্যেক প্রকারের উদাহরণ দিতে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685800"/>
            <a:ext cx="3276600" cy="4536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04800" y="6553200"/>
            <a:ext cx="7346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http://upload.wikimedia.org/wikipedia/commons/1/17/Georg_Cantor.jpg</a:t>
            </a:r>
          </a:p>
        </p:txBody>
      </p:sp>
      <p:graphicFrame>
        <p:nvGraphicFramePr>
          <p:cNvPr id="35895" name="Group 55"/>
          <p:cNvGraphicFramePr>
            <a:graphicFrameLocks noGrp="1"/>
          </p:cNvGraphicFramePr>
          <p:nvPr>
            <p:ph sz="half" idx="2"/>
          </p:nvPr>
        </p:nvGraphicFramePr>
        <p:xfrm>
          <a:off x="3810000" y="895350"/>
          <a:ext cx="5029200" cy="4849051"/>
        </p:xfrm>
        <a:graphic>
          <a:graphicData uri="http://schemas.openxmlformats.org/drawingml/2006/table">
            <a:tbl>
              <a:tblPr/>
              <a:tblGrid>
                <a:gridCol w="5029200"/>
              </a:tblGrid>
              <a:tr h="857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জন্মঃ </a:t>
                      </a:r>
                      <a:r>
                        <a:rPr kumimoji="0" lang="bn-BD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</a:rPr>
                        <a:t>মার্চ ৩, ১৮৪৫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</a:rPr>
                        <a:t>           </a:t>
                      </a:r>
                      <a:r>
                        <a:rPr kumimoji="0" lang="bn-BD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সেন্ট পিটারবার্গ, রাশিয়া</a:t>
                      </a:r>
                      <a:endParaRPr kumimoji="0" lang="bn-BD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2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মৃত্যুঃ </a:t>
                      </a:r>
                      <a:r>
                        <a:rPr kumimoji="0" lang="bn-BD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</a:rPr>
                        <a:t>জানুয়ারি ৬, ১৯১৮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</a:rPr>
                        <a:t>                </a:t>
                      </a:r>
                      <a:r>
                        <a:rPr kumimoji="0" lang="bn-BD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</a:rPr>
                        <a:t>হ্যালি, জার্মানি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33CC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Vrinda" pitchFamily="2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2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4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বসবাসঃ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  <a:hlinkClick r:id="rId3" tooltip="Russia"/>
                        </a:rPr>
                        <a:t>Russia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</a:rPr>
                        <a:t> (1845–1856),</a:t>
                      </a:r>
                      <a:endParaRPr kumimoji="0" lang="bn-BD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Vrinda" pitchFamily="2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</a:rPr>
                        <a:t/>
                      </a:r>
                      <a:br>
                        <a:rPr kumimoji="0" lang="en-US" sz="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</a:rPr>
                      </a:br>
                      <a:r>
                        <a:rPr kumimoji="0" lang="bn-BD" sz="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  <a:hlinkClick r:id="rId4" tooltip="Germany"/>
                        </a:rPr>
                        <a:t>Germany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</a:rPr>
                        <a:t> (1856–1918)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0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bn-BD" sz="3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NikoshBAN" pitchFamily="2" charset="0"/>
                          <a:cs typeface="NikoshBAN" pitchFamily="2" charset="0"/>
                        </a:rPr>
                        <a:t>সেট তত্ত্ব প্রদানঃ </a:t>
                      </a:r>
                      <a:r>
                        <a:rPr kumimoji="0" lang="bn-BD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Verdana" pitchFamily="34" charset="0"/>
                          <a:cs typeface="Vrinda" pitchFamily="2" charset="0"/>
                        </a:rPr>
                        <a:t>১৮৭৪ </a:t>
                      </a:r>
                      <a:endParaRPr kumimoji="0" lang="en-US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  <a:cs typeface="Vrinda" pitchFamily="2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304800" y="5486400"/>
            <a:ext cx="7391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bn-BD" sz="32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(জর্জ ফার্ডিন্যান্ড লুইগ ফিলিপ ক্যান্টর)</a:t>
            </a:r>
          </a:p>
          <a:p>
            <a:r>
              <a:rPr lang="en-US" sz="3200" b="1" dirty="0" smtClean="0">
                <a:solidFill>
                  <a:srgbClr val="000000"/>
                </a:solidFill>
                <a:latin typeface="Arial Narrow" pitchFamily="34" charset="0"/>
              </a:rPr>
              <a:t>George </a:t>
            </a: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</a:rPr>
              <a:t>Ferdinand Ludwig Philip </a:t>
            </a:r>
            <a:r>
              <a:rPr lang="en-US" sz="3200" b="1" dirty="0" smtClean="0">
                <a:solidFill>
                  <a:srgbClr val="000000"/>
                </a:solidFill>
                <a:latin typeface="Arial Narrow" pitchFamily="34" charset="0"/>
              </a:rPr>
              <a:t>Cantor</a:t>
            </a:r>
            <a:endParaRPr lang="bn-BD" sz="320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r>
              <a:rPr lang="bn-BD" sz="3200" b="1" dirty="0">
                <a:solidFill>
                  <a:srgbClr val="000000"/>
                </a:solidFill>
                <a:latin typeface="Arial Narrow" pitchFamily="34" charset="0"/>
              </a:rPr>
              <a:t>(</a:t>
            </a:r>
            <a:r>
              <a:rPr lang="bn-BD" sz="3200" b="1" dirty="0" smtClean="0">
                <a:solidFill>
                  <a:srgbClr val="000000"/>
                </a:solidFill>
                <a:latin typeface="Arial Narrow" pitchFamily="34" charset="0"/>
              </a:rPr>
              <a:t> </a:t>
            </a:r>
            <a:endParaRPr lang="en-US" sz="32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  <p:sp>
        <p:nvSpPr>
          <p:cNvPr id="35871" name="Rectangle 31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561975"/>
          </a:xfrm>
          <a:solidFill>
            <a:srgbClr val="CCFFCC"/>
          </a:solidFill>
          <a:ln>
            <a:solidFill>
              <a:srgbClr val="003300"/>
            </a:solidFill>
          </a:ln>
        </p:spPr>
        <p:txBody>
          <a:bodyPr anchorCtr="0">
            <a:normAutofit fontScale="90000"/>
          </a:bodyPr>
          <a:lstStyle/>
          <a:p>
            <a:r>
              <a:rPr lang="bn-BD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সেটের জনক</a:t>
            </a:r>
            <a:endParaRPr lang="en-US">
              <a:solidFill>
                <a:srgbClr val="CC33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70" grpId="0"/>
      <p:bldP spid="3587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410200" cy="4525963"/>
          </a:xfrm>
        </p:spPr>
        <p:txBody>
          <a:bodyPr/>
          <a:lstStyle/>
          <a:p>
            <a:r>
              <a:rPr lang="bn-BD" sz="440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সদৃশতা / একই জাতীয়</a:t>
            </a:r>
          </a:p>
          <a:p>
            <a:r>
              <a:rPr lang="bn-BD" sz="440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একত্রে / সমাবেশ / সংগ্রহ</a:t>
            </a:r>
          </a:p>
          <a:p>
            <a:r>
              <a:rPr lang="bn-BD" sz="440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বাস্তব জগতের বস্তু</a:t>
            </a:r>
          </a:p>
          <a:p>
            <a:r>
              <a:rPr lang="bn-BD" sz="440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নির্দিষ্ট সংখ্যক বস্তু</a:t>
            </a:r>
            <a:endParaRPr lang="en-US" sz="440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rgbClr val="CCFFCC"/>
          </a:solidFill>
          <a:ln>
            <a:solidFill>
              <a:srgbClr val="003300"/>
            </a:solidFill>
          </a:ln>
        </p:spPr>
        <p:txBody>
          <a:bodyPr>
            <a:noAutofit/>
          </a:bodyPr>
          <a:lstStyle/>
          <a:p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তোমাদের জন্য কিছু ক্লু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304800" y="6172200"/>
            <a:ext cx="158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/>
              <a:t>picocool.com </a:t>
            </a:r>
          </a:p>
        </p:txBody>
      </p:sp>
      <p:pic>
        <p:nvPicPr>
          <p:cNvPr id="6" name="Picture 5" descr="bat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158240"/>
            <a:ext cx="3733800" cy="448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bn-BD" sz="960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সংজ্ঞা</a:t>
            </a:r>
            <a:r>
              <a:rPr lang="bn-BD" sz="10600">
                <a:latin typeface="NikoshBAN" pitchFamily="2" charset="0"/>
                <a:cs typeface="NikoshBAN" pitchFamily="2" charset="0"/>
              </a:rPr>
              <a:t> গঠনের চেষ্টা</a:t>
            </a:r>
          </a:p>
          <a:p>
            <a:pPr algn="ctr">
              <a:buFont typeface="Wingdings" pitchFamily="2" charset="2"/>
              <a:buNone/>
            </a:pPr>
            <a:r>
              <a:rPr lang="bn-BD" sz="880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সময়ঃ ২ মিনিট</a:t>
            </a:r>
            <a:endParaRPr lang="en-US" sz="1720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7813"/>
            <a:ext cx="9144000" cy="561975"/>
          </a:xfrm>
          <a:solidFill>
            <a:srgbClr val="CCFFCC"/>
          </a:solidFill>
          <a:ln>
            <a:solidFill>
              <a:srgbClr val="003300"/>
            </a:solidFill>
          </a:ln>
        </p:spPr>
        <p:txBody>
          <a:bodyPr anchorCtr="0">
            <a:normAutofit fontScale="90000"/>
          </a:bodyPr>
          <a:lstStyle/>
          <a:p>
            <a:r>
              <a:rPr lang="bn-BD" b="1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b="1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1403350" y="1412875"/>
            <a:ext cx="67833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Friends  =  { 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atik</a:t>
            </a:r>
            <a:r>
              <a:rPr lang="en-US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dilip</a:t>
            </a:r>
            <a:r>
              <a:rPr lang="en-US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john</a:t>
            </a:r>
            <a:r>
              <a:rPr lang="en-US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sukomol </a:t>
            </a:r>
            <a:r>
              <a:rPr lang="en-US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en-MY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1403350" y="1412875"/>
            <a:ext cx="67833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Friends  =  { 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atik</a:t>
            </a:r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dilip</a:t>
            </a:r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john</a:t>
            </a:r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sukomol </a:t>
            </a:r>
            <a:r>
              <a:rPr lang="en-US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en-MY" sz="32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1389063" y="1412875"/>
            <a:ext cx="67833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Friends  =  </a:t>
            </a:r>
            <a:r>
              <a:rPr lang="en-US" sz="32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atik</a:t>
            </a:r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dilip</a:t>
            </a:r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john</a:t>
            </a:r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>
                <a:latin typeface="Times New Roman" pitchFamily="18" charset="0"/>
                <a:cs typeface="Times New Roman" pitchFamily="18" charset="0"/>
              </a:rPr>
              <a:t> sukomol </a:t>
            </a:r>
            <a:r>
              <a:rPr lang="en-US" sz="32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en-MY" sz="32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03350" y="1412875"/>
            <a:ext cx="678338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Friends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atik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dilip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john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sukomol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en-MY" sz="3200" dirty="0">
              <a:solidFill>
                <a:srgbClr val="0070C0"/>
              </a:solidFill>
              <a:latin typeface="+mn-lt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143000" y="1447800"/>
            <a:ext cx="1651000" cy="5794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Friend  </a:t>
            </a:r>
            <a:r>
              <a:rPr lang="en-US" sz="32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MY" sz="32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47" name="Rectangle 46"/>
          <p:cNvSpPr>
            <a:spLocks noChangeArrowheads="1"/>
          </p:cNvSpPr>
          <p:nvPr/>
        </p:nvSpPr>
        <p:spPr bwMode="auto">
          <a:xfrm>
            <a:off x="323850" y="2133600"/>
            <a:ext cx="17891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NikoshBAN" pitchFamily="2" charset="0"/>
                <a:cs typeface="NikoshBAN" pitchFamily="2" charset="0"/>
              </a:rPr>
              <a:t>সংক্ষিপ্ত নাম লিখ</a:t>
            </a:r>
            <a:endParaRPr lang="en-MY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Rectangle 47"/>
          <p:cNvSpPr>
            <a:spLocks noChangeArrowheads="1"/>
          </p:cNvSpPr>
          <p:nvPr/>
        </p:nvSpPr>
        <p:spPr bwMode="auto">
          <a:xfrm>
            <a:off x="323850" y="2708275"/>
            <a:ext cx="2079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NikoshBAN" pitchFamily="2" charset="0"/>
                <a:cs typeface="NikoshBAN" pitchFamily="2" charset="0"/>
              </a:rPr>
              <a:t>নামের পর কমা দাও</a:t>
            </a:r>
            <a:endParaRPr lang="en-MY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Rectangle 48"/>
          <p:cNvSpPr>
            <a:spLocks noChangeArrowheads="1"/>
          </p:cNvSpPr>
          <p:nvPr/>
        </p:nvSpPr>
        <p:spPr bwMode="auto">
          <a:xfrm>
            <a:off x="323850" y="3284538"/>
            <a:ext cx="37242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NikoshBAN" pitchFamily="2" charset="0"/>
                <a:cs typeface="NikoshBAN" pitchFamily="2" charset="0"/>
              </a:rPr>
              <a:t>নামের আগে ও পরে কার্লি ব্রাকেট দাও</a:t>
            </a:r>
            <a:endParaRPr lang="en-MY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Rectangle 49"/>
          <p:cNvSpPr>
            <a:spLocks noChangeArrowheads="1"/>
          </p:cNvSpPr>
          <p:nvPr/>
        </p:nvSpPr>
        <p:spPr bwMode="auto">
          <a:xfrm>
            <a:off x="323850" y="3860800"/>
            <a:ext cx="3589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NikoshBAN" pitchFamily="2" charset="0"/>
                <a:cs typeface="NikoshBAN" pitchFamily="2" charset="0"/>
              </a:rPr>
              <a:t>কার্লি ব্রাকেটের </a:t>
            </a:r>
            <a:r>
              <a:rPr lang="bn-BD" sz="2400"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 সমান চিহ্ন দাও</a:t>
            </a:r>
            <a:endParaRPr lang="en-MY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3" name="Rectangle 62"/>
          <p:cNvSpPr>
            <a:spLocks noChangeArrowheads="1"/>
          </p:cNvSpPr>
          <p:nvPr/>
        </p:nvSpPr>
        <p:spPr bwMode="auto">
          <a:xfrm>
            <a:off x="323850" y="4437063"/>
            <a:ext cx="34940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NikoshBAN" pitchFamily="2" charset="0"/>
                <a:cs typeface="NikoshBAN" pitchFamily="2" charset="0"/>
              </a:rPr>
              <a:t>সমান চিহ্নের আগে একটি নাম দাও</a:t>
            </a:r>
            <a:endParaRPr lang="en-MY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5" name="Flowchart: Merge 64"/>
          <p:cNvSpPr/>
          <p:nvPr/>
        </p:nvSpPr>
        <p:spPr>
          <a:xfrm>
            <a:off x="468313" y="3068638"/>
            <a:ext cx="719137" cy="288925"/>
          </a:xfrm>
          <a:prstGeom prst="flowChartMerg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/>
          </a:p>
        </p:txBody>
      </p:sp>
      <p:sp>
        <p:nvSpPr>
          <p:cNvPr id="66" name="Flowchart: Merge 65"/>
          <p:cNvSpPr/>
          <p:nvPr/>
        </p:nvSpPr>
        <p:spPr>
          <a:xfrm>
            <a:off x="468313" y="2492375"/>
            <a:ext cx="719137" cy="288925"/>
          </a:xfrm>
          <a:prstGeom prst="flowChartMerg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/>
          </a:p>
        </p:txBody>
      </p:sp>
      <p:sp>
        <p:nvSpPr>
          <p:cNvPr id="67" name="Flowchart: Merge 66"/>
          <p:cNvSpPr/>
          <p:nvPr/>
        </p:nvSpPr>
        <p:spPr>
          <a:xfrm>
            <a:off x="468313" y="4221163"/>
            <a:ext cx="719137" cy="287337"/>
          </a:xfrm>
          <a:prstGeom prst="flowChartMerg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/>
          </a:p>
        </p:txBody>
      </p:sp>
      <p:sp>
        <p:nvSpPr>
          <p:cNvPr id="69" name="Flowchart: Merge 68"/>
          <p:cNvSpPr/>
          <p:nvPr/>
        </p:nvSpPr>
        <p:spPr>
          <a:xfrm>
            <a:off x="468313" y="3644900"/>
            <a:ext cx="719137" cy="288925"/>
          </a:xfrm>
          <a:prstGeom prst="flowChartMerg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96900" y="5084763"/>
            <a:ext cx="4119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NikoshBAN" pitchFamily="2" charset="0"/>
                <a:cs typeface="NikoshBAN" pitchFamily="2" charset="0"/>
              </a:rPr>
              <a:t>এটিকে </a:t>
            </a:r>
            <a:r>
              <a:rPr lang="en-US" sz="2400" b="1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তালিকা পদ্ধতি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তে সেট প্রকাশ বলে</a:t>
            </a:r>
            <a:endParaRPr lang="en-MY" sz="2400">
              <a:latin typeface="Calibri" pitchFamily="34" charset="0"/>
            </a:endParaRPr>
          </a:p>
        </p:txBody>
      </p:sp>
      <p:sp>
        <p:nvSpPr>
          <p:cNvPr id="23" name="Bent Arrow 22"/>
          <p:cNvSpPr/>
          <p:nvPr/>
        </p:nvSpPr>
        <p:spPr>
          <a:xfrm rot="10800000" flipH="1">
            <a:off x="179388" y="4724400"/>
            <a:ext cx="431800" cy="649288"/>
          </a:xfrm>
          <a:prstGeom prst="ben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596900" y="5775325"/>
            <a:ext cx="38623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NikoshBAN" pitchFamily="2" charset="0"/>
                <a:cs typeface="NikoshBAN" pitchFamily="2" charset="0"/>
              </a:rPr>
              <a:t>এটিকে </a:t>
            </a:r>
            <a:r>
              <a:rPr lang="en-US" sz="2400" b="1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বর্ণনা পদ্ধতি 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তে সেট প্রকাশ বলে</a:t>
            </a:r>
            <a:endParaRPr lang="en-MY" sz="2400">
              <a:latin typeface="Calibri" pitchFamily="34" charset="0"/>
            </a:endParaRPr>
          </a:p>
        </p:txBody>
      </p:sp>
      <p:sp>
        <p:nvSpPr>
          <p:cNvPr id="26" name="Bent Arrow 25"/>
          <p:cNvSpPr/>
          <p:nvPr/>
        </p:nvSpPr>
        <p:spPr>
          <a:xfrm rot="10800000" flipH="1">
            <a:off x="179388" y="5414963"/>
            <a:ext cx="431800" cy="649287"/>
          </a:xfrm>
          <a:prstGeom prst="ben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716463" y="2349500"/>
            <a:ext cx="2725737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d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j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s 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en-MY" sz="3200" dirty="0">
              <a:solidFill>
                <a:srgbClr val="0070C0"/>
              </a:solidFill>
              <a:latin typeface="+mn-lt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16463" y="3141663"/>
            <a:ext cx="3465512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7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36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19  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en-MY" sz="3200" dirty="0">
              <a:solidFill>
                <a:srgbClr val="0070C0"/>
              </a:solidFill>
              <a:latin typeface="+mn-lt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716463" y="4149725"/>
            <a:ext cx="3362325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5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7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19</a:t>
            </a:r>
            <a:r>
              <a:rPr lang="en-US" sz="3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36 </a:t>
            </a:r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endParaRPr lang="en-MY" sz="3200" dirty="0">
              <a:solidFill>
                <a:srgbClr val="0070C0"/>
              </a:solidFill>
              <a:latin typeface="+mn-lt"/>
              <a:cs typeface="+mn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292725" y="5732463"/>
            <a:ext cx="2882900" cy="5857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আতিকরা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বন্ধু</a:t>
            </a:r>
            <a:endParaRPr lang="en-MY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Down Arrow 34"/>
          <p:cNvSpPr/>
          <p:nvPr/>
        </p:nvSpPr>
        <p:spPr>
          <a:xfrm>
            <a:off x="4716463" y="3789363"/>
            <a:ext cx="611187" cy="360362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4356100" y="6021388"/>
            <a:ext cx="792163" cy="1587"/>
          </a:xfrm>
          <a:prstGeom prst="straightConnector1">
            <a:avLst/>
          </a:prstGeom>
          <a:ln w="25400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4643438" y="2276475"/>
            <a:ext cx="3600450" cy="2665413"/>
          </a:xfrm>
          <a:prstGeom prst="roundRect">
            <a:avLst>
              <a:gd name="adj" fmla="val 8383"/>
            </a:avLst>
          </a:prstGeom>
          <a:solidFill>
            <a:schemeClr val="bg1">
              <a:alpha val="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MY"/>
          </a:p>
        </p:txBody>
      </p:sp>
      <p:sp>
        <p:nvSpPr>
          <p:cNvPr id="55326" name="Rectangle 30"/>
          <p:cNvSpPr>
            <a:spLocks noChangeArrowheads="1"/>
          </p:cNvSpPr>
          <p:nvPr/>
        </p:nvSpPr>
        <p:spPr bwMode="auto">
          <a:xfrm>
            <a:off x="0" y="274638"/>
            <a:ext cx="9144000" cy="563562"/>
          </a:xfrm>
          <a:prstGeom prst="rect">
            <a:avLst/>
          </a:prstGeom>
          <a:solidFill>
            <a:srgbClr val="CCFFCC"/>
          </a:solidFill>
          <a:ln w="9525">
            <a:solidFill>
              <a:srgbClr val="003300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00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00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সেট লেখার পদ্ধতি ও উপাদান/সদস্য</a:t>
            </a:r>
            <a:endParaRPr lang="en-US" sz="400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5327" name="Picture 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28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5328" name="Rectangle 32"/>
          <p:cNvSpPr>
            <a:spLocks noChangeArrowheads="1"/>
          </p:cNvSpPr>
          <p:nvPr/>
        </p:nvSpPr>
        <p:spPr bwMode="auto">
          <a:xfrm>
            <a:off x="76200" y="6415088"/>
            <a:ext cx="236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/>
              <a:t>library.thinkquest.org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6" grpId="0"/>
      <p:bldP spid="40" grpId="0"/>
      <p:bldP spid="41" grpId="0"/>
      <p:bldP spid="46" grpId="0"/>
      <p:bldP spid="47" grpId="0"/>
      <p:bldP spid="48" grpId="0"/>
      <p:bldP spid="49" grpId="0"/>
      <p:bldP spid="50" grpId="0"/>
      <p:bldP spid="63" grpId="0"/>
      <p:bldP spid="65" grpId="0" animBg="1"/>
      <p:bldP spid="66" grpId="0" animBg="1"/>
      <p:bldP spid="67" grpId="0" animBg="1"/>
      <p:bldP spid="69" grpId="0" animBg="1"/>
      <p:bldP spid="21" grpId="0"/>
      <p:bldP spid="25" grpId="0"/>
      <p:bldP spid="28" grpId="0"/>
      <p:bldP spid="29" grpId="0"/>
      <p:bldP spid="30" grpId="0"/>
      <p:bldP spid="31" grpId="0"/>
      <p:bldP spid="35" grpId="0" animBg="1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762000"/>
            <a:ext cx="7772400" cy="1470025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Notation </a:t>
            </a:r>
            <a:r>
              <a:rPr lang="bn-BD" sz="6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bn-BD" sz="6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ও সদস্য পরিচিতি</a:t>
            </a:r>
            <a:endParaRPr lang="en-US" sz="6000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n-BD" sz="8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বোর্ড ব্যবহার করে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7620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r>
              <a:rPr lang="bn-BD" sz="2400">
                <a:latin typeface="NikoshBAN" pitchFamily="2" charset="0"/>
                <a:cs typeface="NikoshBAN" pitchFamily="2" charset="0"/>
              </a:rPr>
              <a:t>ছবির মধ্যে কী আছে এর তালিকা তৈরি কর ও </a:t>
            </a: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sz="2400" b="1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বর্ণনা পদ্ধতি </a:t>
            </a:r>
            <a:r>
              <a:rPr lang="bn-BD" sz="240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2400" b="1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 তালিকা পদ্ধতি</a:t>
            </a:r>
            <a:r>
              <a:rPr lang="bn-BD" sz="2400" b="1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তে সে</a:t>
            </a:r>
            <a:r>
              <a:rPr lang="bn-BD" sz="2400">
                <a:latin typeface="NikoshBAN" pitchFamily="2" charset="0"/>
                <a:cs typeface="NikoshBAN" pitchFamily="2" charset="0"/>
              </a:rPr>
              <a:t>টে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 প্রকাশ </a:t>
            </a:r>
            <a:r>
              <a:rPr lang="bn-BD" sz="2400">
                <a:latin typeface="NikoshBAN" pitchFamily="2" charset="0"/>
                <a:cs typeface="NikoshBAN" pitchFamily="2" charset="0"/>
              </a:rPr>
              <a:t>কর। </a:t>
            </a:r>
            <a:r>
              <a:rPr lang="en-US" sz="240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240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সময়ঃ ২ মি</a:t>
            </a:r>
            <a:endParaRPr lang="en-US" sz="2400">
              <a:solidFill>
                <a:srgbClr val="0066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  <a:solidFill>
            <a:srgbClr val="CCFFCC"/>
          </a:solidFill>
          <a:ln>
            <a:solidFill>
              <a:srgbClr val="003300"/>
            </a:solidFill>
          </a:ln>
        </p:spPr>
        <p:txBody>
          <a:bodyPr>
            <a:normAutofit fontScale="90000"/>
          </a:bodyPr>
          <a:lstStyle/>
          <a:p>
            <a:r>
              <a:rPr lang="en-US" sz="4000"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4000">
                <a:latin typeface="NikoshBAN" pitchFamily="2" charset="0"/>
                <a:cs typeface="NikoshBAN" pitchFamily="2" charset="0"/>
              </a:rPr>
              <a:t>সেট লেখার পদ্ধতি ও উপাদান/সদস্য </a:t>
            </a:r>
            <a:r>
              <a:rPr lang="bn-BD" sz="200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ক্রমশ </a:t>
            </a:r>
            <a:r>
              <a:rPr lang="en-US" sz="200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… …</a:t>
            </a:r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52400" y="6491288"/>
            <a:ext cx="1822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/>
              <a:t>majesticpk.com </a:t>
            </a:r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828800"/>
            <a:ext cx="90678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6153150" y="6415088"/>
            <a:ext cx="314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/>
              <a:t>claycraftindia.tradeindia.com </a:t>
            </a:r>
          </a:p>
        </p:txBody>
      </p:sp>
      <p:pic>
        <p:nvPicPr>
          <p:cNvPr id="20490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954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3727450" y="6477000"/>
            <a:ext cx="236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/>
              <a:t>library.thinkquest.org </a:t>
            </a:r>
          </a:p>
        </p:txBody>
      </p:sp>
      <p:pic>
        <p:nvPicPr>
          <p:cNvPr id="20492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72450" y="0"/>
            <a:ext cx="971550" cy="148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1974850" y="6415088"/>
            <a:ext cx="1225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/>
              <a:t>clker.com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91440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6000" dirty="0">
                <a:latin typeface="NikoshBAN" pitchFamily="2" charset="0"/>
                <a:cs typeface="NikoshBAN" pitchFamily="2" charset="0"/>
              </a:rPr>
              <a:t>১৬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৩২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সংখ্যাগুলি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6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5400" dirty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সংখ্যাগুলিকে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5400" b="1" dirty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5400" b="1" dirty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5400" b="1" dirty="0" err="1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5400" b="1" dirty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পদ্ধতি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তে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60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6000" dirty="0" err="1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60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২ </a:t>
            </a:r>
            <a:r>
              <a:rPr lang="en-US" sz="6000" dirty="0" err="1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মিঃ</a:t>
            </a:r>
            <a:endParaRPr lang="en-MY" sz="60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6330" name="Rectangle 10"/>
          <p:cNvSpPr>
            <a:spLocks noChangeArrowheads="1"/>
          </p:cNvSpPr>
          <p:nvPr/>
        </p:nvSpPr>
        <p:spPr bwMode="auto">
          <a:xfrm>
            <a:off x="0" y="6172200"/>
            <a:ext cx="4445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http://www.mp3panda.com/?partner=9059</a:t>
            </a:r>
          </a:p>
        </p:txBody>
      </p: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76200" y="6415088"/>
            <a:ext cx="236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/>
              <a:t>library.thinkquest.org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bn-BD" sz="4400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বর্ণনা পদ্ধতি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bn-BD" sz="4400" smtClean="0">
                <a:latin typeface="NikoshBAN" pitchFamily="2" charset="0"/>
                <a:cs typeface="NikoshBAN" pitchFamily="2" charset="0"/>
              </a:rPr>
              <a:t>তালিকা পদ্ধতি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bn-BD" sz="4400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609600" indent="-609600" eaLnBrk="1" hangingPunct="1">
              <a:buFontTx/>
              <a:buAutoNum type="arabicPeriod"/>
            </a:pPr>
            <a:r>
              <a:rPr lang="bn-BD" sz="4400" smtClean="0">
                <a:latin typeface="NikoshBAN" pitchFamily="2" charset="0"/>
                <a:cs typeface="NikoshBAN" pitchFamily="2" charset="0"/>
              </a:rPr>
              <a:t>?</a:t>
            </a:r>
            <a:endParaRPr lang="en-US" sz="440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  <a:solidFill>
            <a:srgbClr val="CCFFCC"/>
          </a:solidFill>
          <a:ln>
            <a:solidFill>
              <a:srgbClr val="003300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bn-BD" sz="4000" smtClean="0">
                <a:latin typeface="NikoshBAN" pitchFamily="2" charset="0"/>
                <a:cs typeface="NikoshBAN" pitchFamily="2" charset="0"/>
              </a:rPr>
              <a:t>সেট প্রকাশ পদ্ধতি</a:t>
            </a:r>
            <a:endParaRPr lang="en-US" sz="400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362200"/>
            <a:ext cx="41052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304800" y="6172200"/>
            <a:ext cx="2749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museumofglassstore.org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600200"/>
            <a:ext cx="5276850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04800" y="6172200"/>
            <a:ext cx="8183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Arial Narrow" pitchFamily="34" charset="0"/>
              </a:rPr>
              <a:t>http://upload.wikimedia.org/wikipedia/commons/8/8c/New_Animation_Sieve_of_Eratosthenes.gif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  <a:solidFill>
            <a:srgbClr val="CCFFCC"/>
          </a:solidFill>
          <a:ln>
            <a:solidFill>
              <a:srgbClr val="003300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bn-BD" smtClean="0">
                <a:latin typeface="NikoshBAN" pitchFamily="2" charset="0"/>
                <a:cs typeface="NikoshBAN" pitchFamily="2" charset="0"/>
              </a:rPr>
              <a:t>সেট প্রকাশ পদ্ধতি </a:t>
            </a:r>
            <a:r>
              <a:rPr lang="bn-BD" sz="240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ক্রমশ </a:t>
            </a:r>
            <a:r>
              <a:rPr lang="en-US" sz="240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… …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5719763" y="1219200"/>
            <a:ext cx="2955925" cy="29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bn-BD" sz="2800" b="1">
                <a:solidFill>
                  <a:srgbClr val="CC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</a:p>
          <a:p>
            <a:pPr>
              <a:defRPr/>
            </a:pPr>
            <a:r>
              <a:rPr lang="bn-BD" sz="280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মৌলিক সংখ্যাগুলি লিখঃ </a:t>
            </a:r>
          </a:p>
          <a:p>
            <a:pPr>
              <a:defRPr/>
            </a:pPr>
            <a:r>
              <a:rPr lang="bn-BD" sz="2800" b="1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b="1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৯ – ৩২</a:t>
            </a:r>
            <a:r>
              <a:rPr lang="en-US" sz="280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defRPr/>
            </a:pPr>
            <a:r>
              <a:rPr lang="bn-BD" sz="2800" b="1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2800" b="1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৫৪ – ৭৩</a:t>
            </a:r>
          </a:p>
          <a:p>
            <a:pPr>
              <a:defRPr/>
            </a:pPr>
            <a:r>
              <a:rPr lang="bn-BD" sz="2800" b="1">
                <a:solidFill>
                  <a:srgbClr val="0033CC"/>
                </a:solidFill>
                <a:cs typeface="Vrinda" pitchFamily="2" charset="0"/>
              </a:rPr>
              <a:t>গ</a:t>
            </a:r>
            <a:r>
              <a:rPr lang="en-US" sz="2800" b="1">
                <a:solidFill>
                  <a:srgbClr val="0033CC"/>
                </a:solidFill>
                <a:cs typeface="Vrinda" pitchFamily="2" charset="0"/>
              </a:rPr>
              <a:t>.</a:t>
            </a:r>
            <a:r>
              <a:rPr lang="en-US" sz="2800">
                <a:solidFill>
                  <a:srgbClr val="CC00FF"/>
                </a:solidFill>
                <a:cs typeface="Vrinda" pitchFamily="2" charset="0"/>
              </a:rPr>
              <a:t> </a:t>
            </a:r>
            <a:r>
              <a:rPr lang="bn-BD" sz="2800">
                <a:solidFill>
                  <a:srgbClr val="CC00FF"/>
                </a:solidFill>
                <a:cs typeface="Vrinda" pitchFamily="2" charset="0"/>
              </a:rPr>
              <a:t>৪২ – ৮৯</a:t>
            </a:r>
          </a:p>
          <a:p>
            <a:pPr>
              <a:buFontTx/>
              <a:buChar char="•"/>
              <a:defRPr/>
            </a:pPr>
            <a:r>
              <a:rPr lang="bn-BD" sz="240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নির্দিষ্ট রেঞ্জ</a:t>
            </a:r>
          </a:p>
          <a:p>
            <a:pPr>
              <a:buFontTx/>
              <a:buChar char="•"/>
              <a:defRPr/>
            </a:pPr>
            <a:r>
              <a:rPr lang="bn-BD" sz="240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 নির্দিষ্ট সংখ্যার বিভাজ্যতা</a:t>
            </a:r>
            <a:endParaRPr lang="en-US" sz="2400">
              <a:solidFill>
                <a:srgbClr val="CC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5943600" y="4800600"/>
            <a:ext cx="25146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3600" b="1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সেট বিল্ডার</a:t>
            </a:r>
            <a:r>
              <a:rPr lang="bn-BD" sz="3600" b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পদ্ধতি ব্যাখ্যা</a:t>
            </a:r>
            <a:endParaRPr lang="en-US" sz="3600" b="1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572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</a:pPr>
            <a:r>
              <a:rPr lang="bn-BD" sz="280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ইচ্ছেমত কিছু জ্যামিতিক চিত্র আঁক</a:t>
            </a:r>
            <a:endParaRPr lang="en-US" sz="2800" smtClean="0">
              <a:solidFill>
                <a:srgbClr val="CC33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  <a:solidFill>
            <a:srgbClr val="CCFFCC"/>
          </a:solidFill>
          <a:ln>
            <a:solidFill>
              <a:srgbClr val="003300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bn-BD" smtClean="0">
                <a:latin typeface="NikoshBAN" pitchFamily="2" charset="0"/>
                <a:cs typeface="NikoshBAN" pitchFamily="2" charset="0"/>
              </a:rPr>
              <a:t>সেট প্রকাশ পদ্ধতি </a:t>
            </a:r>
            <a:r>
              <a:rPr lang="bn-BD" sz="240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ক্রমশ </a:t>
            </a:r>
            <a:r>
              <a:rPr lang="en-US" sz="2400" smtClean="0">
                <a:solidFill>
                  <a:srgbClr val="CC00FF"/>
                </a:solidFill>
                <a:latin typeface="NikoshBAN" pitchFamily="2" charset="0"/>
                <a:cs typeface="NikoshBAN" pitchFamily="2" charset="0"/>
              </a:rPr>
              <a:t>… …</a:t>
            </a:r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457200" y="1905000"/>
            <a:ext cx="2514600" cy="1143000"/>
          </a:xfrm>
          <a:prstGeom prst="rect">
            <a:avLst/>
          </a:prstGeom>
          <a:solidFill>
            <a:schemeClr val="bg1"/>
          </a:solidFill>
          <a:ln w="19050">
            <a:solidFill>
              <a:srgbClr val="33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962400" y="2057400"/>
            <a:ext cx="1143000" cy="1143000"/>
          </a:xfrm>
          <a:prstGeom prst="rect">
            <a:avLst/>
          </a:prstGeom>
          <a:solidFill>
            <a:schemeClr val="bg1"/>
          </a:solidFill>
          <a:ln w="38100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Oval 7"/>
          <p:cNvSpPr>
            <a:spLocks noChangeArrowheads="1"/>
          </p:cNvSpPr>
          <p:nvPr/>
        </p:nvSpPr>
        <p:spPr bwMode="auto">
          <a:xfrm>
            <a:off x="5562600" y="1828800"/>
            <a:ext cx="2743200" cy="2741613"/>
          </a:xfrm>
          <a:prstGeom prst="ellipse">
            <a:avLst/>
          </a:prstGeom>
          <a:solidFill>
            <a:schemeClr val="bg1"/>
          </a:solidFill>
          <a:ln w="19050">
            <a:solidFill>
              <a:srgbClr val="99336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auto">
          <a:xfrm>
            <a:off x="609600" y="3581400"/>
            <a:ext cx="2286000" cy="1981200"/>
          </a:xfrm>
          <a:prstGeom prst="hexagon">
            <a:avLst>
              <a:gd name="adj" fmla="val 28846"/>
              <a:gd name="vf" fmla="val 115470"/>
            </a:avLst>
          </a:prstGeom>
          <a:solidFill>
            <a:schemeClr val="bg1"/>
          </a:solidFill>
          <a:ln w="19050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AutoShape 9"/>
          <p:cNvSpPr>
            <a:spLocks noChangeArrowheads="1"/>
          </p:cNvSpPr>
          <p:nvPr/>
        </p:nvSpPr>
        <p:spPr bwMode="auto">
          <a:xfrm>
            <a:off x="4114800" y="3733800"/>
            <a:ext cx="2057400" cy="24384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19050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Freeform 10"/>
          <p:cNvSpPr>
            <a:spLocks/>
          </p:cNvSpPr>
          <p:nvPr/>
        </p:nvSpPr>
        <p:spPr bwMode="auto">
          <a:xfrm>
            <a:off x="1676400" y="2057400"/>
            <a:ext cx="533400" cy="698500"/>
          </a:xfrm>
          <a:custGeom>
            <a:avLst/>
            <a:gdLst>
              <a:gd name="T0" fmla="*/ 0 w 384"/>
              <a:gd name="T1" fmla="*/ 336 h 536"/>
              <a:gd name="T2" fmla="*/ 144 w 384"/>
              <a:gd name="T3" fmla="*/ 480 h 536"/>
              <a:gd name="T4" fmla="*/ 384 w 384"/>
              <a:gd name="T5" fmla="*/ 0 h 536"/>
              <a:gd name="T6" fmla="*/ 0 60000 65536"/>
              <a:gd name="T7" fmla="*/ 0 60000 65536"/>
              <a:gd name="T8" fmla="*/ 0 60000 65536"/>
              <a:gd name="T9" fmla="*/ 0 w 384"/>
              <a:gd name="T10" fmla="*/ 0 h 536"/>
              <a:gd name="T11" fmla="*/ 384 w 384"/>
              <a:gd name="T12" fmla="*/ 536 h 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536">
                <a:moveTo>
                  <a:pt x="0" y="336"/>
                </a:moveTo>
                <a:cubicBezTo>
                  <a:pt x="40" y="436"/>
                  <a:pt x="80" y="536"/>
                  <a:pt x="144" y="480"/>
                </a:cubicBezTo>
                <a:cubicBezTo>
                  <a:pt x="208" y="424"/>
                  <a:pt x="296" y="212"/>
                  <a:pt x="384" y="0"/>
                </a:cubicBezTo>
              </a:path>
            </a:pathLst>
          </a:custGeom>
          <a:noFill/>
          <a:ln w="2540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995" name="Freeform 11"/>
          <p:cNvSpPr>
            <a:spLocks/>
          </p:cNvSpPr>
          <p:nvPr/>
        </p:nvSpPr>
        <p:spPr bwMode="auto">
          <a:xfrm>
            <a:off x="6781800" y="2819400"/>
            <a:ext cx="533400" cy="698500"/>
          </a:xfrm>
          <a:custGeom>
            <a:avLst/>
            <a:gdLst>
              <a:gd name="T0" fmla="*/ 0 w 384"/>
              <a:gd name="T1" fmla="*/ 336 h 536"/>
              <a:gd name="T2" fmla="*/ 144 w 384"/>
              <a:gd name="T3" fmla="*/ 480 h 536"/>
              <a:gd name="T4" fmla="*/ 384 w 384"/>
              <a:gd name="T5" fmla="*/ 0 h 536"/>
              <a:gd name="T6" fmla="*/ 0 60000 65536"/>
              <a:gd name="T7" fmla="*/ 0 60000 65536"/>
              <a:gd name="T8" fmla="*/ 0 60000 65536"/>
              <a:gd name="T9" fmla="*/ 0 w 384"/>
              <a:gd name="T10" fmla="*/ 0 h 536"/>
              <a:gd name="T11" fmla="*/ 384 w 384"/>
              <a:gd name="T12" fmla="*/ 536 h 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4" h="536">
                <a:moveTo>
                  <a:pt x="0" y="336"/>
                </a:moveTo>
                <a:cubicBezTo>
                  <a:pt x="40" y="436"/>
                  <a:pt x="80" y="536"/>
                  <a:pt x="144" y="480"/>
                </a:cubicBezTo>
                <a:cubicBezTo>
                  <a:pt x="208" y="424"/>
                  <a:pt x="296" y="212"/>
                  <a:pt x="384" y="0"/>
                </a:cubicBezTo>
              </a:path>
            </a:pathLst>
          </a:custGeom>
          <a:noFill/>
          <a:ln w="25400">
            <a:solidFill>
              <a:srgbClr val="CC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  <p:bldP spid="41990" grpId="0" animBg="1"/>
      <p:bldP spid="41991" grpId="0" animBg="1"/>
      <p:bldP spid="41992" grpId="0" animBg="1"/>
      <p:bldP spid="41993" grpId="0" animBg="1"/>
      <p:bldP spid="41994" grpId="0" animBg="1"/>
      <p:bldP spid="4199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762000"/>
          </a:xfrm>
          <a:noFill/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bn-BD" sz="4000" smtClean="0">
                <a:latin typeface="NikoshBAN" pitchFamily="2" charset="0"/>
                <a:cs typeface="NikoshBAN" pitchFamily="2" charset="0"/>
              </a:rPr>
              <a:t>ভেনচিত্র পদ্ধতি ব্যাখ্যা</a:t>
            </a:r>
            <a:endParaRPr lang="en-US" sz="400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77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563562"/>
          </a:xfrm>
          <a:solidFill>
            <a:srgbClr val="CCFFCC"/>
          </a:solidFill>
          <a:ln>
            <a:solidFill>
              <a:srgbClr val="003300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সেট প্রকাশ পদ্ধতি </a:t>
            </a:r>
            <a:r>
              <a:rPr lang="bn-BD" sz="280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ক্রমশ </a:t>
            </a:r>
            <a:r>
              <a:rPr lang="en-US" sz="280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… …</a:t>
            </a:r>
          </a:p>
        </p:txBody>
      </p:sp>
      <p:sp>
        <p:nvSpPr>
          <p:cNvPr id="44038" name="Rectangle 6"/>
          <p:cNvSpPr>
            <a:spLocks noChangeArrowheads="1"/>
          </p:cNvSpPr>
          <p:nvPr/>
        </p:nvSpPr>
        <p:spPr bwMode="auto">
          <a:xfrm>
            <a:off x="685800" y="1905000"/>
            <a:ext cx="5867400" cy="3987800"/>
          </a:xfrm>
          <a:prstGeom prst="rect">
            <a:avLst/>
          </a:prstGeom>
          <a:solidFill>
            <a:schemeClr val="bg1"/>
          </a:solidFill>
          <a:ln w="38100" cmpd="dbl">
            <a:solidFill>
              <a:srgbClr val="0000FF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 sz="24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039" name="Oval 7"/>
          <p:cNvSpPr>
            <a:spLocks noChangeArrowheads="1"/>
          </p:cNvSpPr>
          <p:nvPr/>
        </p:nvSpPr>
        <p:spPr bwMode="auto">
          <a:xfrm>
            <a:off x="9144000" y="2425700"/>
            <a:ext cx="2479675" cy="2679700"/>
          </a:xfrm>
          <a:prstGeom prst="ellipse">
            <a:avLst/>
          </a:prstGeom>
          <a:solidFill>
            <a:schemeClr val="bg1">
              <a:alpha val="0"/>
            </a:schemeClr>
          </a:solidFill>
          <a:ln w="31750" cmpd="thinThick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Rectangle 8"/>
          <p:cNvSpPr>
            <a:spLocks noChangeArrowheads="1"/>
          </p:cNvSpPr>
          <p:nvPr/>
        </p:nvSpPr>
        <p:spPr bwMode="auto">
          <a:xfrm>
            <a:off x="1295400" y="2209800"/>
            <a:ext cx="571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bn-BD" sz="3200">
                <a:latin typeface="NikoshBAN" pitchFamily="2" charset="0"/>
                <a:cs typeface="NikoshBAN" pitchFamily="2" charset="0"/>
              </a:rPr>
              <a:t>৩৪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041" name="Rectangle 9"/>
          <p:cNvSpPr>
            <a:spLocks noChangeArrowheads="1"/>
          </p:cNvSpPr>
          <p:nvPr/>
        </p:nvSpPr>
        <p:spPr bwMode="auto">
          <a:xfrm>
            <a:off x="2819400" y="2057400"/>
            <a:ext cx="571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bn-BD" sz="3200">
                <a:latin typeface="NikoshBAN" pitchFamily="2" charset="0"/>
                <a:cs typeface="NikoshBAN" pitchFamily="2" charset="0"/>
              </a:rPr>
              <a:t>৩৫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047" name="Rectangle 15"/>
          <p:cNvSpPr>
            <a:spLocks noChangeArrowheads="1"/>
          </p:cNvSpPr>
          <p:nvPr/>
        </p:nvSpPr>
        <p:spPr bwMode="auto">
          <a:xfrm>
            <a:off x="4267200" y="2133600"/>
            <a:ext cx="571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bn-BD" sz="3200">
                <a:latin typeface="NikoshBAN" pitchFamily="2" charset="0"/>
                <a:cs typeface="NikoshBAN" pitchFamily="2" charset="0"/>
              </a:rPr>
              <a:t>৪২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050" name="Rectangle 18"/>
          <p:cNvSpPr>
            <a:spLocks noChangeArrowheads="1"/>
          </p:cNvSpPr>
          <p:nvPr/>
        </p:nvSpPr>
        <p:spPr bwMode="auto">
          <a:xfrm>
            <a:off x="1447800" y="4237038"/>
            <a:ext cx="5715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bn-BD" sz="3200">
                <a:latin typeface="NikoshBAN" pitchFamily="2" charset="0"/>
                <a:cs typeface="NikoshBAN" pitchFamily="2" charset="0"/>
              </a:rPr>
              <a:t>৩৯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051" name="Rectangle 19"/>
          <p:cNvSpPr>
            <a:spLocks noChangeArrowheads="1"/>
          </p:cNvSpPr>
          <p:nvPr/>
        </p:nvSpPr>
        <p:spPr bwMode="auto">
          <a:xfrm>
            <a:off x="1447800" y="3048000"/>
            <a:ext cx="571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bn-BD" sz="3200">
                <a:latin typeface="NikoshBAN" pitchFamily="2" charset="0"/>
                <a:cs typeface="NikoshBAN" pitchFamily="2" charset="0"/>
              </a:rPr>
              <a:t>৪০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052" name="Rectangle 20"/>
          <p:cNvSpPr>
            <a:spLocks noChangeArrowheads="1"/>
          </p:cNvSpPr>
          <p:nvPr/>
        </p:nvSpPr>
        <p:spPr bwMode="auto">
          <a:xfrm>
            <a:off x="990600" y="4953000"/>
            <a:ext cx="571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bn-BD" sz="320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৪৩</a:t>
            </a:r>
            <a:endParaRPr lang="en-US" sz="3200">
              <a:solidFill>
                <a:srgbClr val="CC33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054" name="Rectangle 22"/>
          <p:cNvSpPr>
            <a:spLocks noChangeArrowheads="1"/>
          </p:cNvSpPr>
          <p:nvPr/>
        </p:nvSpPr>
        <p:spPr bwMode="auto">
          <a:xfrm>
            <a:off x="5486400" y="2286000"/>
            <a:ext cx="571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bn-BD" sz="320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৪১</a:t>
            </a:r>
            <a:r>
              <a:rPr lang="bn-BD" sz="3200">
                <a:latin typeface="NikoshBAN" pitchFamily="2" charset="0"/>
                <a:cs typeface="NikoshBAN" pitchFamily="2" charset="0"/>
              </a:rPr>
              <a:t> 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055" name="Rectangle 23"/>
          <p:cNvSpPr>
            <a:spLocks noChangeArrowheads="1"/>
          </p:cNvSpPr>
          <p:nvPr/>
        </p:nvSpPr>
        <p:spPr bwMode="auto">
          <a:xfrm>
            <a:off x="5334000" y="2819400"/>
            <a:ext cx="1066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bn-BD" sz="3200">
                <a:latin typeface="NikoshBAN" pitchFamily="2" charset="0"/>
                <a:cs typeface="NikoshBAN" pitchFamily="2" charset="0"/>
              </a:rPr>
              <a:t>৩৮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056" name="Rectangle 24"/>
          <p:cNvSpPr>
            <a:spLocks noChangeArrowheads="1"/>
          </p:cNvSpPr>
          <p:nvPr/>
        </p:nvSpPr>
        <p:spPr bwMode="auto">
          <a:xfrm>
            <a:off x="2514600" y="5075238"/>
            <a:ext cx="5715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bn-BD" sz="3200">
                <a:latin typeface="NikoshBAN" pitchFamily="2" charset="0"/>
                <a:cs typeface="NikoshBAN" pitchFamily="2" charset="0"/>
              </a:rPr>
              <a:t>৪৫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057" name="Rectangle 25"/>
          <p:cNvSpPr>
            <a:spLocks noChangeArrowheads="1"/>
          </p:cNvSpPr>
          <p:nvPr/>
        </p:nvSpPr>
        <p:spPr bwMode="auto">
          <a:xfrm>
            <a:off x="4495800" y="5181600"/>
            <a:ext cx="571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bn-BD" sz="3200">
                <a:latin typeface="NikoshBAN" pitchFamily="2" charset="0"/>
                <a:cs typeface="NikoshBAN" pitchFamily="2" charset="0"/>
              </a:rPr>
              <a:t>৪৪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058" name="Rectangle 26"/>
          <p:cNvSpPr>
            <a:spLocks noChangeArrowheads="1"/>
          </p:cNvSpPr>
          <p:nvPr/>
        </p:nvSpPr>
        <p:spPr bwMode="auto">
          <a:xfrm>
            <a:off x="5791200" y="4800600"/>
            <a:ext cx="571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bn-BD" sz="320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৩৭</a:t>
            </a:r>
            <a:r>
              <a:rPr lang="bn-BD" sz="3200">
                <a:latin typeface="NikoshBAN" pitchFamily="2" charset="0"/>
                <a:cs typeface="NikoshBAN" pitchFamily="2" charset="0"/>
              </a:rPr>
              <a:t> </a:t>
            </a:r>
            <a:endParaRPr lang="en-US" sz="32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2785" name="Picture 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28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6" name="Rectangle 30"/>
          <p:cNvSpPr>
            <a:spLocks noChangeArrowheads="1"/>
          </p:cNvSpPr>
          <p:nvPr/>
        </p:nvSpPr>
        <p:spPr bwMode="auto">
          <a:xfrm>
            <a:off x="76200" y="6415088"/>
            <a:ext cx="236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library.thinkquest.org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12156E-6 L -0.71059 0.0046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" y="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05292E-6 L -0.27291 -0.2683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4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" y="-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45505E-6 L -0.25625 0.2641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4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" y="1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21932E-6 L 0.36042 -0.1351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4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" y="-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animBg="1"/>
      <p:bldP spid="44039" grpId="0" animBg="1"/>
      <p:bldP spid="44040" grpId="0"/>
      <p:bldP spid="44041" grpId="0"/>
      <p:bldP spid="44047" grpId="0"/>
      <p:bldP spid="44050" grpId="0"/>
      <p:bldP spid="44051" grpId="0"/>
      <p:bldP spid="44052" grpId="0"/>
      <p:bldP spid="44052" grpId="1"/>
      <p:bldP spid="44054" grpId="0"/>
      <p:bldP spid="44054" grpId="1"/>
      <p:bldP spid="44055" grpId="0"/>
      <p:bldP spid="44056" grpId="0"/>
      <p:bldP spid="44057" grpId="0"/>
      <p:bldP spid="44058" grpId="0"/>
      <p:bldP spid="4405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rgbClr val="CCFFCC"/>
          </a:solidFill>
        </p:spPr>
        <p:txBody>
          <a:bodyPr/>
          <a:lstStyle/>
          <a:p>
            <a:pPr eaLnBrk="1" hangingPunct="1">
              <a:defRPr/>
            </a:pPr>
            <a:r>
              <a:rPr lang="en-US" sz="480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480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শ্রেণীর কাজ</a:t>
            </a:r>
            <a:r>
              <a:rPr lang="en-US" sz="480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80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80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800" i="1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en-US" sz="4800" i="1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b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NikoshBAN" pitchFamily="2" charset="0"/>
                <a:cs typeface="NikoshBAN" pitchFamily="2" charset="0"/>
              </a:rPr>
              <a:t>সময়ঃ ৮ মি</a:t>
            </a:r>
            <a:r>
              <a:rPr lang="en-US" sz="4800" b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তোমাদের প্রত্যেকের রোল নং নিয়ে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বর্ণনা পদ্ধতি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bn-BD" sz="4000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তালিকা পদ্ধতিতে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প্রকাশ কর।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রোল নম্বরগুলি নিয়ে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ভেনচিত্র পদ্ধতি পদ্ধতিতে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প্রকাশ কর যেখানে সকল শিক্ষার্থীকে বিবেচনা করতে হবে।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রোল নম্বরগুলি নিয়ে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সেট বিল্ডার পদ্ধতিতে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প্রকাশ কর। </a:t>
            </a:r>
            <a:r>
              <a:rPr lang="bn-BD" sz="4000" b="1" dirty="0" smtClean="0">
                <a:solidFill>
                  <a:srgbClr val="CC3300"/>
                </a:solidFill>
                <a:latin typeface="NikoshBAN" pitchFamily="2" charset="0"/>
                <a:cs typeface="NikoshBAN" pitchFamily="2" charset="0"/>
              </a:rPr>
              <a:t>( ???)</a:t>
            </a:r>
            <a:endParaRPr lang="en-US" sz="4000" b="1" dirty="0" smtClean="0">
              <a:solidFill>
                <a:srgbClr val="CC33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28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76200" y="6415088"/>
            <a:ext cx="2368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/>
              <a:t>library.thinkquest.org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15963"/>
          </a:xfrm>
          <a:solidFill>
            <a:schemeClr val="hlink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bn-BD" sz="480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80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bn-BD" smtClean="0">
                <a:latin typeface="NikoshBAN" pitchFamily="2" charset="0"/>
                <a:cs typeface="NikoshBAN" pitchFamily="2" charset="0"/>
              </a:rPr>
              <a:t>তোমাদের প্রত্যেকের বাড়ির সদস্যদের নাম নিয়ে </a:t>
            </a:r>
            <a:r>
              <a:rPr lang="bn-BD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বর্ণনা পদ্ধতি, তালিকা পদ্ধতি 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bn-BD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ভেনচিত্র পদ্ধতি পদ্ধতিতে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 প্রকাশ কর।</a:t>
            </a:r>
          </a:p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bn-BD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বর্ণনা পদ্ধতি, তালিকা পদ্ধতি, সেট বিল্ডার পদ্ধতি</a:t>
            </a:r>
            <a:r>
              <a:rPr lang="bn-BD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bn-BD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ভেনচিত্র পদ্ধতি পদ্ধতিতে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 প্রকাশ করঃ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None/>
            </a:pPr>
            <a:r>
              <a:rPr lang="bn-BD" smtClean="0">
                <a:latin typeface="NikoshBAN" pitchFamily="2" charset="0"/>
                <a:cs typeface="NikoshBAN" pitchFamily="2" charset="0"/>
              </a:rPr>
              <a:t>ক) ইংরেজি বর্ণমালাসমূহ। </a:t>
            </a:r>
            <a:r>
              <a:rPr lang="bn-BD" sz="240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ভেনচিত্র পদ্ধতি পদ্ধতির জন্য </a:t>
            </a:r>
            <a:r>
              <a:rPr lang="en-US" sz="2400" smtClean="0">
                <a:solidFill>
                  <a:srgbClr val="0033CC"/>
                </a:solidFill>
                <a:latin typeface="Times New Roman" pitchFamily="18" charset="0"/>
                <a:cs typeface="NikoshBAN" pitchFamily="2" charset="0"/>
              </a:rPr>
              <a:t>Vowel</a:t>
            </a:r>
            <a:r>
              <a:rPr lang="bn-BD" sz="240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সমূহ।</a:t>
            </a:r>
            <a:r>
              <a:rPr lang="bn-BD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990600" lvl="1" indent="-533400" eaLnBrk="1" hangingPunct="1">
              <a:lnSpc>
                <a:spcPct val="80000"/>
              </a:lnSpc>
              <a:buFontTx/>
              <a:buNone/>
            </a:pPr>
            <a:r>
              <a:rPr lang="bn-BD" smtClean="0">
                <a:latin typeface="NikoshBAN" pitchFamily="2" charset="0"/>
                <a:cs typeface="NikoshBAN" pitchFamily="2" charset="0"/>
              </a:rPr>
              <a:t>খ) ৫৬ থেকে ৭৭ পর্যন্ত সংখ্যাসমূহ।</a:t>
            </a:r>
          </a:p>
          <a:p>
            <a:pPr marL="1371600" lvl="2" indent="-457200" eaLnBrk="1" hangingPunct="1">
              <a:lnSpc>
                <a:spcPct val="80000"/>
              </a:lnSpc>
              <a:buFontTx/>
              <a:buNone/>
            </a:pPr>
            <a:r>
              <a:rPr lang="bn-BD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সেট বিল্ডার পদ্ধতির জন্যঃ </a:t>
            </a:r>
            <a:r>
              <a:rPr lang="en-US" smtClean="0">
                <a:solidFill>
                  <a:srgbClr val="006600"/>
                </a:solidFill>
                <a:latin typeface="Times New Roman" pitchFamily="18" charset="0"/>
                <a:cs typeface="NikoshBAN" pitchFamily="2" charset="0"/>
              </a:rPr>
              <a:t>i) </a:t>
            </a:r>
            <a:r>
              <a:rPr lang="en-US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7 </a:t>
            </a:r>
            <a:r>
              <a:rPr lang="bn-BD" smtClean="0">
                <a:solidFill>
                  <a:srgbClr val="006600"/>
                </a:solidFill>
                <a:latin typeface="NikoshBAN" pitchFamily="2" charset="0"/>
                <a:cs typeface="NikoshBAN" pitchFamily="2" charset="0"/>
              </a:rPr>
              <a:t>দ্বারা বিভাজ্য সংখ্যাসমূহ।</a:t>
            </a:r>
          </a:p>
          <a:p>
            <a:pPr marL="1371600" lvl="2" indent="-457200" eaLnBrk="1" hangingPunct="1">
              <a:lnSpc>
                <a:spcPct val="80000"/>
              </a:lnSpc>
              <a:buFontTx/>
              <a:buNone/>
            </a:pPr>
            <a:endParaRPr lang="bn-BD" smtClean="0">
              <a:solidFill>
                <a:srgbClr val="006600"/>
              </a:solidFill>
              <a:latin typeface="NikoshBAN" pitchFamily="2" charset="0"/>
              <a:cs typeface="NikoshBAN" pitchFamily="2" charset="0"/>
            </a:endParaRPr>
          </a:p>
          <a:p>
            <a:pPr marL="1371600" lvl="2" indent="-457200" eaLnBrk="1" hangingPunct="1">
              <a:lnSpc>
                <a:spcPct val="80000"/>
              </a:lnSpc>
              <a:buFontTx/>
              <a:buNone/>
            </a:pPr>
            <a:endParaRPr lang="bn-BD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Md. Mainul Hoque\Desktop\SIDDIQUE\Animated-Flower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2350" y="1600200"/>
            <a:ext cx="6216650" cy="500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676400" y="-228600"/>
            <a:ext cx="6858000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13800" b="1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550</Words>
  <Application>Microsoft Office PowerPoint</Application>
  <PresentationFormat>On-screen Show (4:3)</PresentationFormat>
  <Paragraphs>121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নিচের ছবিগুলো ধরন/প্রকার অনুযায়ী সাজাও</vt:lpstr>
      <vt:lpstr>ফার্নিচারের সেট</vt:lpstr>
      <vt:lpstr>ডিনার সেট</vt:lpstr>
      <vt:lpstr>কম্পিউটারের বিভিন্ন অংশের সেট</vt:lpstr>
      <vt:lpstr>Slide 7</vt:lpstr>
      <vt:lpstr>শিখন প্রত্যাশা</vt:lpstr>
      <vt:lpstr>সেটের জনক</vt:lpstr>
      <vt:lpstr>তোমাদের জন্য কিছু ক্লু</vt:lpstr>
      <vt:lpstr>জোড়ায় কাজ</vt:lpstr>
      <vt:lpstr>Slide 12</vt:lpstr>
      <vt:lpstr>Notation  ও সদস্য পরিচিতি</vt:lpstr>
      <vt:lpstr>          সেট লেখার পদ্ধতি ও উপাদান/সদস্য ক্রমশ … …</vt:lpstr>
      <vt:lpstr>Slide 15</vt:lpstr>
      <vt:lpstr>সেট প্রকাশ পদ্ধতি</vt:lpstr>
      <vt:lpstr>সেট প্রকাশ পদ্ধতি ক্রমশ … …</vt:lpstr>
      <vt:lpstr>সেট প্রকাশ পদ্ধতি ক্রমশ … …</vt:lpstr>
      <vt:lpstr>            সেট প্রকাশ পদ্ধতি ক্রমশ … …</vt:lpstr>
      <vt:lpstr>          শ্রেণীর কাজ        দলীয় কাজ  সময়ঃ ৮ মি.</vt:lpstr>
      <vt:lpstr>বাড়ির কাজ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নিচের ছবিগুলো ধরন/প্রকার অনুযায়ী সাজাও</dc:title>
  <dc:creator/>
  <cp:lastModifiedBy>Chaksree ABC H S</cp:lastModifiedBy>
  <cp:revision>26</cp:revision>
  <dcterms:created xsi:type="dcterms:W3CDTF">2006-08-16T00:00:00Z</dcterms:created>
  <dcterms:modified xsi:type="dcterms:W3CDTF">2014-01-26T11:35:16Z</dcterms:modified>
</cp:coreProperties>
</file>